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6CDF7D-1F18-47F9-B668-FFCD617A7979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9F05B5-5CC7-4A4F-9F07-035C3241C8FD}">
      <dgm:prSet phldrT="[Text]" custT="1"/>
      <dgm:spPr/>
      <dgm:t>
        <a:bodyPr/>
        <a:lstStyle/>
        <a:p>
          <a:pPr algn="l"/>
          <a:r>
            <a:rPr lang="en-US" sz="2800" dirty="0" err="1" smtClean="0"/>
            <a:t>Zenon</a:t>
          </a:r>
          <a:r>
            <a:rPr lang="en-US" sz="2800" dirty="0" smtClean="0"/>
            <a:t> </a:t>
          </a:r>
          <a:r>
            <a:rPr lang="en-US" sz="2800" dirty="0" err="1" smtClean="0"/>
            <a:t>Pylyshyn</a:t>
          </a:r>
          <a:endParaRPr lang="en-US" sz="2800" dirty="0"/>
        </a:p>
      </dgm:t>
    </dgm:pt>
    <dgm:pt modelId="{0D9EC052-9184-48D1-87E4-47EFC3618615}" type="parTrans" cxnId="{32AB541D-A810-433E-87B0-6C2564739C22}">
      <dgm:prSet/>
      <dgm:spPr/>
      <dgm:t>
        <a:bodyPr/>
        <a:lstStyle/>
        <a:p>
          <a:endParaRPr lang="en-US" sz="2800"/>
        </a:p>
      </dgm:t>
    </dgm:pt>
    <dgm:pt modelId="{D46CBCB6-1F85-428E-8C7F-516D326E265B}" type="sibTrans" cxnId="{32AB541D-A810-433E-87B0-6C2564739C22}">
      <dgm:prSet/>
      <dgm:spPr/>
      <dgm:t>
        <a:bodyPr/>
        <a:lstStyle/>
        <a:p>
          <a:endParaRPr lang="en-US" sz="2800"/>
        </a:p>
      </dgm:t>
    </dgm:pt>
    <dgm:pt modelId="{FCB6012B-F75F-4513-8C4F-62989E78DB68}">
      <dgm:prSet phldrT="[Text]" custT="1"/>
      <dgm:spPr/>
      <dgm:t>
        <a:bodyPr/>
        <a:lstStyle/>
        <a:p>
          <a:r>
            <a:rPr lang="en-US" sz="1600" dirty="0" smtClean="0"/>
            <a:t>Mental imagery is symbolic and non-spatial.</a:t>
          </a:r>
          <a:endParaRPr lang="en-US" sz="1600" dirty="0"/>
        </a:p>
      </dgm:t>
    </dgm:pt>
    <dgm:pt modelId="{41672111-BC96-4DBD-9534-3C627A03BC58}" type="parTrans" cxnId="{92CFD64D-0E2C-4956-8287-18C361F02FCD}">
      <dgm:prSet/>
      <dgm:spPr/>
      <dgm:t>
        <a:bodyPr/>
        <a:lstStyle/>
        <a:p>
          <a:endParaRPr lang="en-US" sz="2800"/>
        </a:p>
      </dgm:t>
    </dgm:pt>
    <dgm:pt modelId="{0A3CE14E-1583-4944-BD94-1726B0EF3836}" type="sibTrans" cxnId="{92CFD64D-0E2C-4956-8287-18C361F02FCD}">
      <dgm:prSet/>
      <dgm:spPr/>
      <dgm:t>
        <a:bodyPr/>
        <a:lstStyle/>
        <a:p>
          <a:endParaRPr lang="en-US" sz="2800"/>
        </a:p>
      </dgm:t>
    </dgm:pt>
    <dgm:pt modelId="{8DCE809B-36AF-48D3-9E7C-BFC9FE3BE859}">
      <dgm:prSet phldrT="[Text]" custT="1"/>
      <dgm:spPr/>
      <dgm:t>
        <a:bodyPr/>
        <a:lstStyle/>
        <a:p>
          <a:r>
            <a:rPr lang="en-US" sz="1600" dirty="0" smtClean="0"/>
            <a:t>There is no spatial representation in the brain relative to patterns of neural activation having spatial correspondence to arrangements of objects in space.</a:t>
          </a:r>
          <a:endParaRPr lang="en-US" sz="1600" dirty="0"/>
        </a:p>
      </dgm:t>
    </dgm:pt>
    <dgm:pt modelId="{D3713CBE-6C09-4AA8-BC86-BFB12E40BDA7}" type="parTrans" cxnId="{6E93EBC8-197B-4F10-8BF1-1D0BCFD544DC}">
      <dgm:prSet/>
      <dgm:spPr/>
      <dgm:t>
        <a:bodyPr/>
        <a:lstStyle/>
        <a:p>
          <a:endParaRPr lang="en-US" sz="2800"/>
        </a:p>
      </dgm:t>
    </dgm:pt>
    <dgm:pt modelId="{77C22699-1D22-4AEE-8CEC-44A900A946D8}" type="sibTrans" cxnId="{6E93EBC8-197B-4F10-8BF1-1D0BCFD544DC}">
      <dgm:prSet/>
      <dgm:spPr/>
      <dgm:t>
        <a:bodyPr/>
        <a:lstStyle/>
        <a:p>
          <a:endParaRPr lang="en-US" sz="2800"/>
        </a:p>
      </dgm:t>
    </dgm:pt>
    <dgm:pt modelId="{1CE4F53F-A358-4AE1-8E64-264B351760A8}">
      <dgm:prSet phldrT="[Text]" custT="1"/>
      <dgm:spPr/>
      <dgm:t>
        <a:bodyPr/>
        <a:lstStyle/>
        <a:p>
          <a:pPr algn="l"/>
          <a:r>
            <a:rPr lang="en-US" sz="2800" dirty="0" smtClean="0"/>
            <a:t>Stephen </a:t>
          </a:r>
          <a:r>
            <a:rPr lang="en-US" sz="2800" dirty="0" err="1" smtClean="0"/>
            <a:t>Kosslyn</a:t>
          </a:r>
          <a:endParaRPr lang="en-US" sz="2800" dirty="0"/>
        </a:p>
      </dgm:t>
    </dgm:pt>
    <dgm:pt modelId="{BE52DF62-CCC0-4D52-93C7-8A4870B089CC}" type="parTrans" cxnId="{54E28140-CA1A-4D89-A4D8-587E6BFD0DC4}">
      <dgm:prSet/>
      <dgm:spPr/>
      <dgm:t>
        <a:bodyPr/>
        <a:lstStyle/>
        <a:p>
          <a:endParaRPr lang="en-US" sz="2800"/>
        </a:p>
      </dgm:t>
    </dgm:pt>
    <dgm:pt modelId="{B328150E-E615-41A4-8260-868DD46AF959}" type="sibTrans" cxnId="{54E28140-CA1A-4D89-A4D8-587E6BFD0DC4}">
      <dgm:prSet/>
      <dgm:spPr/>
      <dgm:t>
        <a:bodyPr/>
        <a:lstStyle/>
        <a:p>
          <a:endParaRPr lang="en-US" sz="2800"/>
        </a:p>
      </dgm:t>
    </dgm:pt>
    <dgm:pt modelId="{E546E0C3-103E-4466-B310-7BB2F4A4119A}">
      <dgm:prSet phldrT="[Text]" custT="1"/>
      <dgm:spPr/>
      <dgm:t>
        <a:bodyPr/>
        <a:lstStyle/>
        <a:p>
          <a:r>
            <a:rPr lang="en-US" sz="1500" dirty="0" smtClean="0"/>
            <a:t>Mental imagery is constructed using the same neurological apparatus responsible for normal seeing.</a:t>
          </a:r>
          <a:endParaRPr lang="en-US" sz="1500" dirty="0"/>
        </a:p>
      </dgm:t>
    </dgm:pt>
    <dgm:pt modelId="{38A92DA8-FF86-403E-A98A-3983495966F1}" type="parTrans" cxnId="{3EB921B4-F8AD-4159-B1CA-10A0F4A165C5}">
      <dgm:prSet/>
      <dgm:spPr/>
      <dgm:t>
        <a:bodyPr/>
        <a:lstStyle/>
        <a:p>
          <a:endParaRPr lang="en-US" sz="2800"/>
        </a:p>
      </dgm:t>
    </dgm:pt>
    <dgm:pt modelId="{C2582C0B-0A57-48F9-9D2A-E5F3B97EF77E}" type="sibTrans" cxnId="{3EB921B4-F8AD-4159-B1CA-10A0F4A165C5}">
      <dgm:prSet/>
      <dgm:spPr/>
      <dgm:t>
        <a:bodyPr/>
        <a:lstStyle/>
        <a:p>
          <a:endParaRPr lang="en-US" sz="2800"/>
        </a:p>
      </dgm:t>
    </dgm:pt>
    <dgm:pt modelId="{954BCFB0-B0DD-4C36-A8AF-5DDF365D5920}">
      <dgm:prSet phldrT="[Text]" custT="1"/>
      <dgm:spPr/>
      <dgm:t>
        <a:bodyPr/>
        <a:lstStyle/>
        <a:p>
          <a:r>
            <a:rPr lang="en-US" sz="1500" dirty="0" smtClean="0"/>
            <a:t>Imagery is constructed by activation of a number of  neural networks  operating in concert with one another.</a:t>
          </a:r>
          <a:endParaRPr lang="en-US" sz="1500" dirty="0"/>
        </a:p>
      </dgm:t>
    </dgm:pt>
    <dgm:pt modelId="{7966242B-0A8E-4AFC-8343-BE3214D22A66}" type="parTrans" cxnId="{5B4CB96C-52F3-4948-8766-5F5992018F44}">
      <dgm:prSet/>
      <dgm:spPr/>
      <dgm:t>
        <a:bodyPr/>
        <a:lstStyle/>
        <a:p>
          <a:endParaRPr lang="en-US" sz="2800"/>
        </a:p>
      </dgm:t>
    </dgm:pt>
    <dgm:pt modelId="{4524C971-9BCE-4596-9B14-A8852DF7BCE4}" type="sibTrans" cxnId="{5B4CB96C-52F3-4948-8766-5F5992018F44}">
      <dgm:prSet/>
      <dgm:spPr/>
      <dgm:t>
        <a:bodyPr/>
        <a:lstStyle/>
        <a:p>
          <a:endParaRPr lang="en-US" sz="2800"/>
        </a:p>
      </dgm:t>
    </dgm:pt>
    <dgm:pt modelId="{D1F56319-3DD6-432A-A4DC-EEE2856C8737}">
      <dgm:prSet phldrT="[Text]" custT="1"/>
      <dgm:spPr/>
      <dgm:t>
        <a:bodyPr/>
        <a:lstStyle/>
        <a:p>
          <a:r>
            <a:rPr lang="en-US" sz="1600" dirty="0" smtClean="0"/>
            <a:t>Spatial ideas are held as logical propositions.</a:t>
          </a:r>
          <a:endParaRPr lang="en-US" sz="1600" dirty="0"/>
        </a:p>
      </dgm:t>
    </dgm:pt>
    <dgm:pt modelId="{50A3EA8A-4523-4C42-927E-3C7B650448B1}" type="parTrans" cxnId="{4AD9F88D-272E-4BF5-B4BE-FED29308D144}">
      <dgm:prSet/>
      <dgm:spPr/>
      <dgm:t>
        <a:bodyPr/>
        <a:lstStyle/>
        <a:p>
          <a:endParaRPr lang="en-US"/>
        </a:p>
      </dgm:t>
    </dgm:pt>
    <dgm:pt modelId="{21000EBA-F612-4EC3-AE1A-B3472B77255F}" type="sibTrans" cxnId="{4AD9F88D-272E-4BF5-B4BE-FED29308D144}">
      <dgm:prSet/>
      <dgm:spPr/>
      <dgm:t>
        <a:bodyPr/>
        <a:lstStyle/>
        <a:p>
          <a:endParaRPr lang="en-US"/>
        </a:p>
      </dgm:t>
    </dgm:pt>
    <dgm:pt modelId="{7B2FC008-5918-4821-80DB-C897AB249DD0}">
      <dgm:prSet phldrT="[Text]" custT="1"/>
      <dgm:spPr/>
      <dgm:t>
        <a:bodyPr/>
        <a:lstStyle/>
        <a:p>
          <a:r>
            <a:rPr lang="en-US" sz="1600" dirty="0" smtClean="0"/>
            <a:t>E.g. The glass is to the right of the plate.</a:t>
          </a:r>
          <a:endParaRPr lang="en-US" sz="1600" dirty="0"/>
        </a:p>
      </dgm:t>
    </dgm:pt>
    <dgm:pt modelId="{1EAF7F14-EA30-49E1-825D-EE681D52512B}" type="parTrans" cxnId="{AC12445F-DA5F-472E-AA75-5C593E6D6658}">
      <dgm:prSet/>
      <dgm:spPr/>
      <dgm:t>
        <a:bodyPr/>
        <a:lstStyle/>
        <a:p>
          <a:endParaRPr lang="en-US"/>
        </a:p>
      </dgm:t>
    </dgm:pt>
    <dgm:pt modelId="{912D1B29-4AF8-4B8F-804D-8AEB3E9055A3}" type="sibTrans" cxnId="{AC12445F-DA5F-472E-AA75-5C593E6D6658}">
      <dgm:prSet/>
      <dgm:spPr/>
      <dgm:t>
        <a:bodyPr/>
        <a:lstStyle/>
        <a:p>
          <a:endParaRPr lang="en-US"/>
        </a:p>
      </dgm:t>
    </dgm:pt>
    <dgm:pt modelId="{D543EFE6-EFCF-4317-B10F-1CCBB4D19463}">
      <dgm:prSet phldrT="[Text]" custT="1"/>
      <dgm:spPr/>
      <dgm:t>
        <a:bodyPr/>
        <a:lstStyle/>
        <a:p>
          <a:r>
            <a:rPr lang="en-US" sz="1500" dirty="0" smtClean="0"/>
            <a:t>These networks are distributed in both the left and right hemispheres of the brain.</a:t>
          </a:r>
          <a:endParaRPr lang="en-US" sz="1500" dirty="0"/>
        </a:p>
      </dgm:t>
    </dgm:pt>
    <dgm:pt modelId="{C1DAA00F-57EA-4EC7-A7DA-1F9E3597B277}" type="parTrans" cxnId="{3FA13916-EB28-436C-9B32-59251B829B82}">
      <dgm:prSet/>
      <dgm:spPr/>
      <dgm:t>
        <a:bodyPr/>
        <a:lstStyle/>
        <a:p>
          <a:endParaRPr lang="en-US"/>
        </a:p>
      </dgm:t>
    </dgm:pt>
    <dgm:pt modelId="{8E124656-4C48-409E-A7AE-1C04176171BE}" type="sibTrans" cxnId="{3FA13916-EB28-436C-9B32-59251B829B82}">
      <dgm:prSet/>
      <dgm:spPr/>
      <dgm:t>
        <a:bodyPr/>
        <a:lstStyle/>
        <a:p>
          <a:endParaRPr lang="en-US"/>
        </a:p>
      </dgm:t>
    </dgm:pt>
    <dgm:pt modelId="{71DC24CD-ECE8-4DE1-B1C8-066B4400DE1A}">
      <dgm:prSet phldrT="[Text]" custT="1"/>
      <dgm:spPr/>
      <dgm:t>
        <a:bodyPr/>
        <a:lstStyle/>
        <a:p>
          <a:r>
            <a:rPr lang="en-US" sz="1500" dirty="0" smtClean="0"/>
            <a:t>Left hemisphere produces images on the basis of categories.</a:t>
          </a:r>
          <a:endParaRPr lang="en-US" sz="1500" dirty="0"/>
        </a:p>
      </dgm:t>
    </dgm:pt>
    <dgm:pt modelId="{C4875A1C-4C7D-429C-A604-7A412ABC24D3}" type="parTrans" cxnId="{03B35E5C-07C3-4EEA-B6B4-75E9D486B3CB}">
      <dgm:prSet/>
      <dgm:spPr/>
      <dgm:t>
        <a:bodyPr/>
        <a:lstStyle/>
        <a:p>
          <a:endParaRPr lang="en-US"/>
        </a:p>
      </dgm:t>
    </dgm:pt>
    <dgm:pt modelId="{2590F4BF-570B-48F4-A601-951C2334477A}" type="sibTrans" cxnId="{03B35E5C-07C3-4EEA-B6B4-75E9D486B3CB}">
      <dgm:prSet/>
      <dgm:spPr/>
      <dgm:t>
        <a:bodyPr/>
        <a:lstStyle/>
        <a:p>
          <a:endParaRPr lang="en-US"/>
        </a:p>
      </dgm:t>
    </dgm:pt>
    <dgm:pt modelId="{4541C21F-5F52-4012-A9A1-A175473C67D0}">
      <dgm:prSet phldrT="[Text]" custT="1"/>
      <dgm:spPr/>
      <dgm:t>
        <a:bodyPr/>
        <a:lstStyle/>
        <a:p>
          <a:r>
            <a:rPr lang="en-US" sz="1500" dirty="0" smtClean="0"/>
            <a:t>Right hemisphere produces images based on continuous distances and specific examples.</a:t>
          </a:r>
          <a:endParaRPr lang="en-US" sz="1500" dirty="0"/>
        </a:p>
      </dgm:t>
    </dgm:pt>
    <dgm:pt modelId="{226C64D9-95AF-43ED-B166-4B99DE78A9D8}" type="parTrans" cxnId="{3757A8B1-1AE9-436F-B0A8-D8542C996833}">
      <dgm:prSet/>
      <dgm:spPr/>
      <dgm:t>
        <a:bodyPr/>
        <a:lstStyle/>
        <a:p>
          <a:endParaRPr lang="en-US"/>
        </a:p>
      </dgm:t>
    </dgm:pt>
    <dgm:pt modelId="{E298A26E-5729-4296-92C5-F38031BCA261}" type="sibTrans" cxnId="{3757A8B1-1AE9-436F-B0A8-D8542C996833}">
      <dgm:prSet/>
      <dgm:spPr/>
      <dgm:t>
        <a:bodyPr/>
        <a:lstStyle/>
        <a:p>
          <a:endParaRPr lang="en-US"/>
        </a:p>
      </dgm:t>
    </dgm:pt>
    <dgm:pt modelId="{324270D2-2C8B-4367-A34B-6CFB47BCC70D}" type="pres">
      <dgm:prSet presAssocID="{036CDF7D-1F18-47F9-B668-FFCD617A7979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06C445-B0DE-4D4F-8EC7-993BC95B8485}" type="pres">
      <dgm:prSet presAssocID="{F49F05B5-5CC7-4A4F-9F07-035C3241C8FD}" presName="compositeNode" presStyleCnt="0">
        <dgm:presLayoutVars>
          <dgm:bulletEnabled val="1"/>
        </dgm:presLayoutVars>
      </dgm:prSet>
      <dgm:spPr/>
    </dgm:pt>
    <dgm:pt modelId="{E6B54F66-E383-4557-85DE-3F672DA2914D}" type="pres">
      <dgm:prSet presAssocID="{F49F05B5-5CC7-4A4F-9F07-035C3241C8FD}" presName="image" presStyleLbl="fgImgPlace1" presStyleIdx="0" presStyleCnt="2" custScaleX="83293" custScaleY="125145" custLinFactNeighborX="-21200" custLinFactNeighborY="11610"/>
      <dgm:spPr>
        <a:blipFill rotWithShape="0">
          <a:blip xmlns:r="http://schemas.openxmlformats.org/officeDocument/2006/relationships" r:embed="rId1"/>
          <a:stretch>
            <a:fillRect/>
          </a:stretch>
        </a:blip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D93F2F4C-899F-40E9-A443-FF350A385B1F}" type="pres">
      <dgm:prSet presAssocID="{F49F05B5-5CC7-4A4F-9F07-035C3241C8FD}" presName="childNode" presStyleLbl="node1" presStyleIdx="0" presStyleCnt="2" custScaleY="120469" custLinFactNeighborX="54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AB75B9-0D79-4082-AC19-6AD07331CDC8}" type="pres">
      <dgm:prSet presAssocID="{F49F05B5-5CC7-4A4F-9F07-035C3241C8FD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D0AFD-4B17-4599-9FBC-A3296DDB572F}" type="pres">
      <dgm:prSet presAssocID="{D46CBCB6-1F85-428E-8C7F-516D326E265B}" presName="sibTrans" presStyleCnt="0"/>
      <dgm:spPr/>
    </dgm:pt>
    <dgm:pt modelId="{88D8A8F2-D071-49D5-82EC-6D0E088A1C33}" type="pres">
      <dgm:prSet presAssocID="{1CE4F53F-A358-4AE1-8E64-264B351760A8}" presName="compositeNode" presStyleCnt="0">
        <dgm:presLayoutVars>
          <dgm:bulletEnabled val="1"/>
        </dgm:presLayoutVars>
      </dgm:prSet>
      <dgm:spPr/>
    </dgm:pt>
    <dgm:pt modelId="{92B45B7D-C3EE-4F65-9D45-887E3C2C056D}" type="pres">
      <dgm:prSet presAssocID="{1CE4F53F-A358-4AE1-8E64-264B351760A8}" presName="image" presStyleLbl="fgImgPlace1" presStyleIdx="1" presStyleCnt="2" custScaleX="83759" custScaleY="115318" custLinFactNeighborX="-30855" custLinFactNeighborY="11610"/>
      <dgm:spPr>
        <a:blipFill rotWithShape="0">
          <a:blip xmlns:r="http://schemas.openxmlformats.org/officeDocument/2006/relationships" r:embed="rId2"/>
          <a:stretch>
            <a:fillRect/>
          </a:stretch>
        </a:blipFill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B8A6F7E2-822D-4CB9-8EB6-05979909A4AD}" type="pres">
      <dgm:prSet presAssocID="{1CE4F53F-A358-4AE1-8E64-264B351760A8}" presName="childNode" presStyleLbl="node1" presStyleIdx="1" presStyleCnt="2" custScaleY="1215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AB202-298F-4C6E-9977-0D82E348C1FA}" type="pres">
      <dgm:prSet presAssocID="{1CE4F53F-A358-4AE1-8E64-264B351760A8}" presName="parentNode" presStyleLbl="revTx" presStyleIdx="1" presStyleCnt="2" custLinFactNeighborX="-14907" custLinFactNeighborY="-149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3D0846-08F8-4BFA-9ACA-9F486B1CB499}" type="presOf" srcId="{D543EFE6-EFCF-4317-B10F-1CCBB4D19463}" destId="{B8A6F7E2-822D-4CB9-8EB6-05979909A4AD}" srcOrd="0" destOrd="2" presId="urn:microsoft.com/office/officeart/2005/8/layout/hList2"/>
    <dgm:cxn modelId="{03B35E5C-07C3-4EEA-B6B4-75E9D486B3CB}" srcId="{1CE4F53F-A358-4AE1-8E64-264B351760A8}" destId="{71DC24CD-ECE8-4DE1-B1C8-066B4400DE1A}" srcOrd="3" destOrd="0" parTransId="{C4875A1C-4C7D-429C-A604-7A412ABC24D3}" sibTransId="{2590F4BF-570B-48F4-A601-951C2334477A}"/>
    <dgm:cxn modelId="{5B4CB96C-52F3-4948-8766-5F5992018F44}" srcId="{1CE4F53F-A358-4AE1-8E64-264B351760A8}" destId="{954BCFB0-B0DD-4C36-A8AF-5DDF365D5920}" srcOrd="1" destOrd="0" parTransId="{7966242B-0A8E-4AFC-8343-BE3214D22A66}" sibTransId="{4524C971-9BCE-4596-9B14-A8852DF7BCE4}"/>
    <dgm:cxn modelId="{3BB5B592-20D2-498B-A0DA-B9B2FB906CF6}" type="presOf" srcId="{E546E0C3-103E-4466-B310-7BB2F4A4119A}" destId="{B8A6F7E2-822D-4CB9-8EB6-05979909A4AD}" srcOrd="0" destOrd="0" presId="urn:microsoft.com/office/officeart/2005/8/layout/hList2"/>
    <dgm:cxn modelId="{3FA13916-EB28-436C-9B32-59251B829B82}" srcId="{1CE4F53F-A358-4AE1-8E64-264B351760A8}" destId="{D543EFE6-EFCF-4317-B10F-1CCBB4D19463}" srcOrd="2" destOrd="0" parTransId="{C1DAA00F-57EA-4EC7-A7DA-1F9E3597B277}" sibTransId="{8E124656-4C48-409E-A7AE-1C04176171BE}"/>
    <dgm:cxn modelId="{5FCB942C-97C0-46EB-8E46-0BAEB1E7E5CE}" type="presOf" srcId="{FCB6012B-F75F-4513-8C4F-62989E78DB68}" destId="{D93F2F4C-899F-40E9-A443-FF350A385B1F}" srcOrd="0" destOrd="0" presId="urn:microsoft.com/office/officeart/2005/8/layout/hList2"/>
    <dgm:cxn modelId="{3757A8B1-1AE9-436F-B0A8-D8542C996833}" srcId="{1CE4F53F-A358-4AE1-8E64-264B351760A8}" destId="{4541C21F-5F52-4012-A9A1-A175473C67D0}" srcOrd="4" destOrd="0" parTransId="{226C64D9-95AF-43ED-B166-4B99DE78A9D8}" sibTransId="{E298A26E-5729-4296-92C5-F38031BCA261}"/>
    <dgm:cxn modelId="{92CFD64D-0E2C-4956-8287-18C361F02FCD}" srcId="{F49F05B5-5CC7-4A4F-9F07-035C3241C8FD}" destId="{FCB6012B-F75F-4513-8C4F-62989E78DB68}" srcOrd="0" destOrd="0" parTransId="{41672111-BC96-4DBD-9534-3C627A03BC58}" sibTransId="{0A3CE14E-1583-4944-BD94-1726B0EF3836}"/>
    <dgm:cxn modelId="{54E28140-CA1A-4D89-A4D8-587E6BFD0DC4}" srcId="{036CDF7D-1F18-47F9-B668-FFCD617A7979}" destId="{1CE4F53F-A358-4AE1-8E64-264B351760A8}" srcOrd="1" destOrd="0" parTransId="{BE52DF62-CCC0-4D52-93C7-8A4870B089CC}" sibTransId="{B328150E-E615-41A4-8260-868DD46AF959}"/>
    <dgm:cxn modelId="{F9447E5B-C0DE-4A1F-ABF5-9132C58FF286}" type="presOf" srcId="{036CDF7D-1F18-47F9-B668-FFCD617A7979}" destId="{324270D2-2C8B-4367-A34B-6CFB47BCC70D}" srcOrd="0" destOrd="0" presId="urn:microsoft.com/office/officeart/2005/8/layout/hList2"/>
    <dgm:cxn modelId="{4AD9F88D-272E-4BF5-B4BE-FED29308D144}" srcId="{F49F05B5-5CC7-4A4F-9F07-035C3241C8FD}" destId="{D1F56319-3DD6-432A-A4DC-EEE2856C8737}" srcOrd="1" destOrd="0" parTransId="{50A3EA8A-4523-4C42-927E-3C7B650448B1}" sibTransId="{21000EBA-F612-4EC3-AE1A-B3472B77255F}"/>
    <dgm:cxn modelId="{6827F214-4AA2-449F-975A-F1CC7E082980}" type="presOf" srcId="{4541C21F-5F52-4012-A9A1-A175473C67D0}" destId="{B8A6F7E2-822D-4CB9-8EB6-05979909A4AD}" srcOrd="0" destOrd="4" presId="urn:microsoft.com/office/officeart/2005/8/layout/hList2"/>
    <dgm:cxn modelId="{A26E29BA-934C-4DAD-AF2E-5EC2171B7A7E}" type="presOf" srcId="{954BCFB0-B0DD-4C36-A8AF-5DDF365D5920}" destId="{B8A6F7E2-822D-4CB9-8EB6-05979909A4AD}" srcOrd="0" destOrd="1" presId="urn:microsoft.com/office/officeart/2005/8/layout/hList2"/>
    <dgm:cxn modelId="{6E93EBC8-197B-4F10-8BF1-1D0BCFD544DC}" srcId="{F49F05B5-5CC7-4A4F-9F07-035C3241C8FD}" destId="{8DCE809B-36AF-48D3-9E7C-BFC9FE3BE859}" srcOrd="2" destOrd="0" parTransId="{D3713CBE-6C09-4AA8-BC86-BFB12E40BDA7}" sibTransId="{77C22699-1D22-4AEE-8CEC-44A900A946D8}"/>
    <dgm:cxn modelId="{9987C4D2-00D8-4D12-9BA2-35C301A54817}" type="presOf" srcId="{F49F05B5-5CC7-4A4F-9F07-035C3241C8FD}" destId="{A4AB75B9-0D79-4082-AC19-6AD07331CDC8}" srcOrd="0" destOrd="0" presId="urn:microsoft.com/office/officeart/2005/8/layout/hList2"/>
    <dgm:cxn modelId="{066910B9-2649-4A3A-96DA-1DBCEAB4EFF9}" type="presOf" srcId="{D1F56319-3DD6-432A-A4DC-EEE2856C8737}" destId="{D93F2F4C-899F-40E9-A443-FF350A385B1F}" srcOrd="0" destOrd="1" presId="urn:microsoft.com/office/officeart/2005/8/layout/hList2"/>
    <dgm:cxn modelId="{1B872CE2-E374-4636-B3C1-7ADF86C43B48}" type="presOf" srcId="{1CE4F53F-A358-4AE1-8E64-264B351760A8}" destId="{7EAAB202-298F-4C6E-9977-0D82E348C1FA}" srcOrd="0" destOrd="0" presId="urn:microsoft.com/office/officeart/2005/8/layout/hList2"/>
    <dgm:cxn modelId="{3EB921B4-F8AD-4159-B1CA-10A0F4A165C5}" srcId="{1CE4F53F-A358-4AE1-8E64-264B351760A8}" destId="{E546E0C3-103E-4466-B310-7BB2F4A4119A}" srcOrd="0" destOrd="0" parTransId="{38A92DA8-FF86-403E-A98A-3983495966F1}" sibTransId="{C2582C0B-0A57-48F9-9D2A-E5F3B97EF77E}"/>
    <dgm:cxn modelId="{9DF80715-2CA6-4750-B542-C7F482BEDAF1}" type="presOf" srcId="{7B2FC008-5918-4821-80DB-C897AB249DD0}" destId="{D93F2F4C-899F-40E9-A443-FF350A385B1F}" srcOrd="0" destOrd="2" presId="urn:microsoft.com/office/officeart/2005/8/layout/hList2"/>
    <dgm:cxn modelId="{B360AC4A-C77A-4D9C-ADC7-F33FC0412C60}" type="presOf" srcId="{8DCE809B-36AF-48D3-9E7C-BFC9FE3BE859}" destId="{D93F2F4C-899F-40E9-A443-FF350A385B1F}" srcOrd="0" destOrd="3" presId="urn:microsoft.com/office/officeart/2005/8/layout/hList2"/>
    <dgm:cxn modelId="{359EAE65-E44D-4BED-AF2C-146D8B617FA0}" type="presOf" srcId="{71DC24CD-ECE8-4DE1-B1C8-066B4400DE1A}" destId="{B8A6F7E2-822D-4CB9-8EB6-05979909A4AD}" srcOrd="0" destOrd="3" presId="urn:microsoft.com/office/officeart/2005/8/layout/hList2"/>
    <dgm:cxn modelId="{32AB541D-A810-433E-87B0-6C2564739C22}" srcId="{036CDF7D-1F18-47F9-B668-FFCD617A7979}" destId="{F49F05B5-5CC7-4A4F-9F07-035C3241C8FD}" srcOrd="0" destOrd="0" parTransId="{0D9EC052-9184-48D1-87E4-47EFC3618615}" sibTransId="{D46CBCB6-1F85-428E-8C7F-516D326E265B}"/>
    <dgm:cxn modelId="{AC12445F-DA5F-472E-AA75-5C593E6D6658}" srcId="{D1F56319-3DD6-432A-A4DC-EEE2856C8737}" destId="{7B2FC008-5918-4821-80DB-C897AB249DD0}" srcOrd="0" destOrd="0" parTransId="{1EAF7F14-EA30-49E1-825D-EE681D52512B}" sibTransId="{912D1B29-4AF8-4B8F-804D-8AEB3E9055A3}"/>
    <dgm:cxn modelId="{030DE183-3F2C-498A-81C3-92DA3A739FBF}" type="presParOf" srcId="{324270D2-2C8B-4367-A34B-6CFB47BCC70D}" destId="{2306C445-B0DE-4D4F-8EC7-993BC95B8485}" srcOrd="0" destOrd="0" presId="urn:microsoft.com/office/officeart/2005/8/layout/hList2"/>
    <dgm:cxn modelId="{2059CF82-7F42-4015-982E-48F3D152669C}" type="presParOf" srcId="{2306C445-B0DE-4D4F-8EC7-993BC95B8485}" destId="{E6B54F66-E383-4557-85DE-3F672DA2914D}" srcOrd="0" destOrd="0" presId="urn:microsoft.com/office/officeart/2005/8/layout/hList2"/>
    <dgm:cxn modelId="{6750000B-CCED-408E-AE09-A456DA9156AF}" type="presParOf" srcId="{2306C445-B0DE-4D4F-8EC7-993BC95B8485}" destId="{D93F2F4C-899F-40E9-A443-FF350A385B1F}" srcOrd="1" destOrd="0" presId="urn:microsoft.com/office/officeart/2005/8/layout/hList2"/>
    <dgm:cxn modelId="{4882643E-E983-414B-8F24-C61E9F3955F8}" type="presParOf" srcId="{2306C445-B0DE-4D4F-8EC7-993BC95B8485}" destId="{A4AB75B9-0D79-4082-AC19-6AD07331CDC8}" srcOrd="2" destOrd="0" presId="urn:microsoft.com/office/officeart/2005/8/layout/hList2"/>
    <dgm:cxn modelId="{3D394AAC-8B5D-4279-8F39-5C8B1C192C1B}" type="presParOf" srcId="{324270D2-2C8B-4367-A34B-6CFB47BCC70D}" destId="{30BD0AFD-4B17-4599-9FBC-A3296DDB572F}" srcOrd="1" destOrd="0" presId="urn:microsoft.com/office/officeart/2005/8/layout/hList2"/>
    <dgm:cxn modelId="{9F4A4082-1665-4AEF-A587-85A3F59DBE58}" type="presParOf" srcId="{324270D2-2C8B-4367-A34B-6CFB47BCC70D}" destId="{88D8A8F2-D071-49D5-82EC-6D0E088A1C33}" srcOrd="2" destOrd="0" presId="urn:microsoft.com/office/officeart/2005/8/layout/hList2"/>
    <dgm:cxn modelId="{E4D77A5D-F49D-4A3A-889E-B0AB65750986}" type="presParOf" srcId="{88D8A8F2-D071-49D5-82EC-6D0E088A1C33}" destId="{92B45B7D-C3EE-4F65-9D45-887E3C2C056D}" srcOrd="0" destOrd="0" presId="urn:microsoft.com/office/officeart/2005/8/layout/hList2"/>
    <dgm:cxn modelId="{63B9968E-D1F0-49C3-96FB-A1BB3D833C73}" type="presParOf" srcId="{88D8A8F2-D071-49D5-82EC-6D0E088A1C33}" destId="{B8A6F7E2-822D-4CB9-8EB6-05979909A4AD}" srcOrd="1" destOrd="0" presId="urn:microsoft.com/office/officeart/2005/8/layout/hList2"/>
    <dgm:cxn modelId="{634743E8-68A6-41AC-8304-965D28590C29}" type="presParOf" srcId="{88D8A8F2-D071-49D5-82EC-6D0E088A1C33}" destId="{7EAAB202-298F-4C6E-9977-0D82E348C1F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B75B9-0D79-4082-AC19-6AD07331CDC8}">
      <dsp:nvSpPr>
        <dsp:cNvPr id="0" name=""/>
        <dsp:cNvSpPr/>
      </dsp:nvSpPr>
      <dsp:spPr>
        <a:xfrm rot="16200000">
          <a:off x="-1486068" y="2349019"/>
          <a:ext cx="3685031" cy="613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41382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Zenon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Pylyshyn</a:t>
          </a:r>
          <a:endParaRPr lang="en-US" sz="2800" kern="1200" dirty="0"/>
        </a:p>
      </dsp:txBody>
      <dsp:txXfrm>
        <a:off x="-1486068" y="2349019"/>
        <a:ext cx="3685031" cy="613850"/>
      </dsp:txXfrm>
    </dsp:sp>
    <dsp:sp modelId="{D93F2F4C-899F-40E9-A443-FF350A385B1F}">
      <dsp:nvSpPr>
        <dsp:cNvPr id="0" name=""/>
        <dsp:cNvSpPr/>
      </dsp:nvSpPr>
      <dsp:spPr>
        <a:xfrm>
          <a:off x="828575" y="436285"/>
          <a:ext cx="3057628" cy="44393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54138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Mental imagery is symbolic and non-spatial.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Spatial ideas are held as logical propositions.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E.g. The glass is to the right of the plate.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There is no spatial representation in the brain relative to patterns of neural activation having spatial correspondence to arrangements of objects in space.</a:t>
          </a:r>
          <a:endParaRPr lang="en-US" sz="1600" kern="1200" dirty="0"/>
        </a:p>
      </dsp:txBody>
      <dsp:txXfrm>
        <a:off x="828575" y="436285"/>
        <a:ext cx="3057628" cy="4439320"/>
      </dsp:txXfrm>
    </dsp:sp>
    <dsp:sp modelId="{E6B54F66-E383-4557-85DE-3F672DA2914D}">
      <dsp:nvSpPr>
        <dsp:cNvPr id="0" name=""/>
        <dsp:cNvSpPr/>
      </dsp:nvSpPr>
      <dsp:spPr>
        <a:xfrm>
          <a:off x="0" y="-8670"/>
          <a:ext cx="1022589" cy="1536407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AAB202-298F-4C6E-9977-0D82E348C1FA}">
      <dsp:nvSpPr>
        <dsp:cNvPr id="0" name=""/>
        <dsp:cNvSpPr/>
      </dsp:nvSpPr>
      <dsp:spPr>
        <a:xfrm rot="16200000">
          <a:off x="2881502" y="2233531"/>
          <a:ext cx="3685031" cy="613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41382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Stephen </a:t>
          </a:r>
          <a:r>
            <a:rPr lang="en-US" sz="2800" kern="1200" dirty="0" err="1" smtClean="0"/>
            <a:t>Kosslyn</a:t>
          </a:r>
          <a:endParaRPr lang="en-US" sz="2800" kern="1200" dirty="0"/>
        </a:p>
      </dsp:txBody>
      <dsp:txXfrm>
        <a:off x="2881502" y="2233531"/>
        <a:ext cx="3685031" cy="613850"/>
      </dsp:txXfrm>
    </dsp:sp>
    <dsp:sp modelId="{B8A6F7E2-822D-4CB9-8EB6-05979909A4AD}">
      <dsp:nvSpPr>
        <dsp:cNvPr id="0" name=""/>
        <dsp:cNvSpPr/>
      </dsp:nvSpPr>
      <dsp:spPr>
        <a:xfrm>
          <a:off x="5122450" y="356707"/>
          <a:ext cx="3057628" cy="44778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41382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Mental imagery is constructed using the same neurological apparatus responsible for normal seeing.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Imagery is constructed by activation of a number of  neural networks  operating in concert with one another.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These networks are distributed in both the left and right hemispheres of the brain.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Left hemisphere produces images on the basis of categories.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Right hemisphere produces images based on continuous distances and specific examples.</a:t>
          </a:r>
          <a:endParaRPr lang="en-US" sz="1500" kern="1200" dirty="0"/>
        </a:p>
      </dsp:txBody>
      <dsp:txXfrm>
        <a:off x="5122450" y="356707"/>
        <a:ext cx="3057628" cy="4477828"/>
      </dsp:txXfrm>
    </dsp:sp>
    <dsp:sp modelId="{92B45B7D-C3EE-4F65-9D45-887E3C2C056D}">
      <dsp:nvSpPr>
        <dsp:cNvPr id="0" name=""/>
        <dsp:cNvSpPr/>
      </dsp:nvSpPr>
      <dsp:spPr>
        <a:xfrm>
          <a:off x="4229487" y="-8670"/>
          <a:ext cx="1028310" cy="1415761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4326-89EC-4F2A-B466-64CF2771837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B847-9636-412A-BB6F-041DBB325E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4326-89EC-4F2A-B466-64CF2771837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B847-9636-412A-BB6F-041DBB32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4326-89EC-4F2A-B466-64CF2771837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B847-9636-412A-BB6F-041DBB32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4326-89EC-4F2A-B466-64CF2771837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B847-9636-412A-BB6F-041DBB32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4326-89EC-4F2A-B466-64CF2771837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B847-9636-412A-BB6F-041DBB325E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4326-89EC-4F2A-B466-64CF2771837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B847-9636-412A-BB6F-041DBB32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4326-89EC-4F2A-B466-64CF2771837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B847-9636-412A-BB6F-041DBB32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4326-89EC-4F2A-B466-64CF2771837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B847-9636-412A-BB6F-041DBB32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4326-89EC-4F2A-B466-64CF2771837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B847-9636-412A-BB6F-041DBB32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4326-89EC-4F2A-B466-64CF2771837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8B847-9636-412A-BB6F-041DBB32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24326-89EC-4F2A-B466-64CF2771837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28B847-9636-412A-BB6F-041DBB325E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024326-89EC-4F2A-B466-64CF2771837C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28B847-9636-412A-BB6F-041DBB325E9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Creative Meta-seeing:  Constructive Visual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Neil H. Schwartz, Ph.D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312420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Going from concept to visual design takes practice to produce and practice to apply knowledge to understand the viewer.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Constructive Visual Thinking :  </a:t>
            </a:r>
            <a:r>
              <a:rPr lang="en-US" b="1" i="1" dirty="0" smtClean="0"/>
              <a:t>Stages of the Creative Process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Step 1:  The visual concept is formed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Generally abstract and not always graphical.</a:t>
            </a:r>
          </a:p>
          <a:p>
            <a:pPr>
              <a:buNone/>
            </a:pPr>
            <a:r>
              <a:rPr lang="en-US" b="1" dirty="0" smtClean="0"/>
              <a:t>Step 2:  Externalization is trialed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Generally, a paper-pencil attempt to externalize a concept as a starting point for design.</a:t>
            </a:r>
          </a:p>
          <a:p>
            <a:pPr>
              <a:buNone/>
            </a:pPr>
            <a:r>
              <a:rPr lang="en-US" b="1" dirty="0" smtClean="0"/>
              <a:t>Step 3:  The constructive critique is commenced.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Requires visual critique, along with a visual testing of elements to determine necessary design requirements.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An iterative process of addition and deletion culminating in reactions and visual queries made by viewers.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Step 4:  Consolidation and extension is conducted.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The image is refined, strengthened and extended until the concept can be represented visually.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Imagery:  </a:t>
            </a:r>
            <a:br>
              <a:rPr lang="en-US" dirty="0" smtClean="0"/>
            </a:br>
            <a:r>
              <a:rPr lang="en-US" dirty="0" err="1" smtClean="0"/>
              <a:t>Pylyshyn</a:t>
            </a:r>
            <a:r>
              <a:rPr lang="en-US" dirty="0" smtClean="0"/>
              <a:t> vs. </a:t>
            </a:r>
            <a:r>
              <a:rPr lang="en-US" dirty="0" err="1" smtClean="0"/>
              <a:t>Kosslyn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905000"/>
          <a:ext cx="8229600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B54F66-E383-4557-85DE-3F672DA29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6B54F66-E383-4557-85DE-3F672DA29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AB75B9-0D79-4082-AC19-6AD07331CD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A4AB75B9-0D79-4082-AC19-6AD07331CD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B45B7D-C3EE-4F65-9D45-887E3C2C0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2B45B7D-C3EE-4F65-9D45-887E3C2C05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AAB202-298F-4C6E-9977-0D82E348C1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7EAAB202-298F-4C6E-9977-0D82E348C1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3F2F4C-899F-40E9-A443-FF350A385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93F2F4C-899F-40E9-A443-FF350A385B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A6F7E2-822D-4CB9-8EB6-05979909A4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B8A6F7E2-822D-4CB9-8EB6-05979909A4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Imagery:  Activity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Mental imagery is processed in the same way as normal seeing.</a:t>
            </a:r>
          </a:p>
          <a:p>
            <a:pPr lvl="1"/>
            <a:r>
              <a:rPr lang="en-US" dirty="0" smtClean="0"/>
              <a:t>That is, the same parts of the brain are activated in the same way.</a:t>
            </a:r>
          </a:p>
          <a:p>
            <a:r>
              <a:rPr lang="en-US" dirty="0" smtClean="0"/>
              <a:t>Eye movements occur when people scan mental images with their eyes closed.</a:t>
            </a:r>
          </a:p>
          <a:p>
            <a:r>
              <a:rPr lang="en-US" dirty="0" smtClean="0"/>
              <a:t>Location patterns are the same in images as the real scenes from which the images are formed.  Fixation</a:t>
            </a:r>
            <a:r>
              <a:rPr lang="en-US" i="1" dirty="0" smtClean="0"/>
              <a:t> </a:t>
            </a:r>
            <a:r>
              <a:rPr lang="en-US" i="1" u="sng" dirty="0" smtClean="0"/>
              <a:t>sequences</a:t>
            </a:r>
            <a:r>
              <a:rPr lang="en-US" i="1" dirty="0" smtClean="0"/>
              <a:t> </a:t>
            </a:r>
            <a:r>
              <a:rPr lang="en-US" dirty="0" smtClean="0"/>
              <a:t>are not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However, the lower primary visual cortex (PVC) is </a:t>
            </a:r>
            <a:r>
              <a:rPr lang="en-US" i="1" u="sng" dirty="0" smtClean="0"/>
              <a:t>not</a:t>
            </a:r>
            <a:r>
              <a:rPr lang="en-US" dirty="0" smtClean="0"/>
              <a:t> active during mental imagery.</a:t>
            </a:r>
          </a:p>
          <a:p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Seeing vs. Imagining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" y="27051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8600" y="2857500"/>
            <a:ext cx="76200" cy="3048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8600" y="5067300"/>
            <a:ext cx="6096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8600" y="5219700"/>
            <a:ext cx="76200" cy="3048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47800" y="2667000"/>
            <a:ext cx="12954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Feature Processing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743200" y="2743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43200" y="29702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43200" y="31988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943600" y="2057400"/>
            <a:ext cx="1524000" cy="1981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134100" y="3200400"/>
            <a:ext cx="11430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 Buffer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5 Free Adobe CS3 Wallpap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438400"/>
            <a:ext cx="1521745" cy="1143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Picture 2" descr="5 Free Adobe CS3 Wallpape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800600"/>
            <a:ext cx="1521745" cy="1143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5" name="Oval 24"/>
          <p:cNvSpPr/>
          <p:nvPr/>
        </p:nvSpPr>
        <p:spPr>
          <a:xfrm>
            <a:off x="5943600" y="4419600"/>
            <a:ext cx="1524000" cy="1981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6134100" y="5562600"/>
            <a:ext cx="11430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Location Buffer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10800000" flipV="1">
            <a:off x="5029200" y="2819396"/>
            <a:ext cx="914400" cy="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V="1">
            <a:off x="5029200" y="2971797"/>
            <a:ext cx="914400" cy="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5029200" y="3124198"/>
            <a:ext cx="914400" cy="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819400" y="3886200"/>
            <a:ext cx="2819400" cy="2286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Eye movement control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2819400" y="6248400"/>
            <a:ext cx="2819400" cy="2286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Eye movement control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447800" y="5029200"/>
            <a:ext cx="12954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838200" y="30099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38200" y="53721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 flipV="1">
            <a:off x="5029200" y="5181600"/>
            <a:ext cx="914400" cy="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 flipV="1">
            <a:off x="5029200" y="5334001"/>
            <a:ext cx="914400" cy="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 flipV="1">
            <a:off x="5029200" y="5486402"/>
            <a:ext cx="914400" cy="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26" idx="1"/>
            <a:endCxn id="41" idx="3"/>
          </p:cNvCxnSpPr>
          <p:nvPr/>
        </p:nvCxnSpPr>
        <p:spPr>
          <a:xfrm rot="10800000" flipV="1">
            <a:off x="5638800" y="5791200"/>
            <a:ext cx="495300" cy="57150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>
            <a:stCxn id="20" idx="1"/>
            <a:endCxn id="34" idx="3"/>
          </p:cNvCxnSpPr>
          <p:nvPr/>
        </p:nvCxnSpPr>
        <p:spPr>
          <a:xfrm rot="10800000" flipV="1">
            <a:off x="5638800" y="3429000"/>
            <a:ext cx="495300" cy="571500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41" idx="1"/>
          </p:cNvCxnSpPr>
          <p:nvPr/>
        </p:nvCxnSpPr>
        <p:spPr>
          <a:xfrm rot="10800000">
            <a:off x="1066800" y="5638800"/>
            <a:ext cx="1752600" cy="723900"/>
          </a:xfrm>
          <a:prstGeom prst="curvedConnector3">
            <a:avLst>
              <a:gd name="adj1" fmla="val 10014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/>
          <p:nvPr/>
        </p:nvCxnSpPr>
        <p:spPr>
          <a:xfrm rot="10800000">
            <a:off x="1066800" y="3276600"/>
            <a:ext cx="1752600" cy="723900"/>
          </a:xfrm>
          <a:prstGeom prst="curvedConnector3">
            <a:avLst>
              <a:gd name="adj1" fmla="val 10014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 rot="18966489">
            <a:off x="5060163" y="2008197"/>
            <a:ext cx="1551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Top-down</a:t>
            </a:r>
          </a:p>
          <a:p>
            <a:pPr algn="ctr"/>
            <a:r>
              <a:rPr lang="en-US" sz="1200" dirty="0"/>
              <a:t>c</a:t>
            </a:r>
            <a:r>
              <a:rPr lang="en-US" sz="1200" dirty="0" smtClean="0"/>
              <a:t>onstructive binding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 rot="18966489">
            <a:off x="5384947" y="4399097"/>
            <a:ext cx="1031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Top-down</a:t>
            </a:r>
          </a:p>
          <a:p>
            <a:pPr algn="ctr"/>
            <a:r>
              <a:rPr lang="en-US" sz="1200" dirty="0" smtClean="0"/>
              <a:t>construction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381000" y="1981200"/>
            <a:ext cx="1656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Seeing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81000" y="4431268"/>
            <a:ext cx="120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Imagining</a:t>
            </a:r>
            <a:endParaRPr lang="en-US" dirty="0"/>
          </a:p>
        </p:txBody>
      </p:sp>
      <p:cxnSp>
        <p:nvCxnSpPr>
          <p:cNvPr id="81" name="Straight Connector 80"/>
          <p:cNvCxnSpPr/>
          <p:nvPr/>
        </p:nvCxnSpPr>
        <p:spPr>
          <a:xfrm>
            <a:off x="152400" y="42672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505200" y="2133600"/>
            <a:ext cx="828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Patterns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3505200" y="4492823"/>
            <a:ext cx="828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Patterns</a:t>
            </a:r>
            <a:endParaRPr 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6172200" y="2209800"/>
            <a:ext cx="10557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Visual </a:t>
            </a:r>
          </a:p>
          <a:p>
            <a:pPr algn="ctr"/>
            <a:r>
              <a:rPr lang="en-US" dirty="0" smtClean="0"/>
              <a:t>Working</a:t>
            </a:r>
          </a:p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6172200" y="4563070"/>
            <a:ext cx="10557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Visual </a:t>
            </a:r>
          </a:p>
          <a:p>
            <a:pPr algn="ctr"/>
            <a:r>
              <a:rPr lang="en-US" dirty="0" smtClean="0"/>
              <a:t>Working</a:t>
            </a:r>
          </a:p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9" grpId="0" animBg="1"/>
      <p:bldP spid="20" grpId="0" animBg="1"/>
      <p:bldP spid="25" grpId="0" animBg="1"/>
      <p:bldP spid="26" grpId="0" animBg="1"/>
      <p:bldP spid="34" grpId="0" animBg="1"/>
      <p:bldP spid="41" grpId="0" animBg="1"/>
      <p:bldP spid="42" grpId="0" animBg="1"/>
      <p:bldP spid="76" grpId="0"/>
      <p:bldP spid="77" grpId="0"/>
      <p:bldP spid="78" grpId="0"/>
      <p:bldP spid="79" grpId="0"/>
      <p:bldP spid="82" grpId="0"/>
      <p:bldP spid="83" grpId="0"/>
      <p:bldP spid="84" grpId="0"/>
      <p:bldP spid="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Imagery:  Activity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17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Visual imagery appears to occur entirely in the higher levels of visual processing.</a:t>
            </a:r>
          </a:p>
          <a:p>
            <a:r>
              <a:rPr lang="en-US" dirty="0" smtClean="0"/>
              <a:t>It uses active spatial processes normally involved in planning and executing eye movements.</a:t>
            </a:r>
          </a:p>
          <a:p>
            <a:r>
              <a:rPr lang="en-US" dirty="0" smtClean="0"/>
              <a:t>Visual imagery is best considered an internalized </a:t>
            </a:r>
            <a:r>
              <a:rPr lang="en-US" i="1" dirty="0" smtClean="0"/>
              <a:t>active</a:t>
            </a:r>
            <a:r>
              <a:rPr lang="en-US" dirty="0" smtClean="0"/>
              <a:t> process– “active seeing” akin to internalized speech– but without lower order brain mechanisms.</a:t>
            </a:r>
          </a:p>
          <a:p>
            <a:endParaRPr lang="en-US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9530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Thus, visual designers apparently combine the cognitive activities of normal seeing with activities of visual imagination.</a:t>
            </a:r>
            <a:endParaRPr lang="en-US" sz="2000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791201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short, the process of visual design is a constructive perceptual process–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2600" y="6135469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addition to knowledge of the way a viewer constructs meaning from the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Seeing and Imagery Really Constructive?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0269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Take out a piece of paper.</a:t>
            </a:r>
          </a:p>
          <a:p>
            <a:r>
              <a:rPr lang="en-US" dirty="0" smtClean="0"/>
              <a:t>Make  five separate  scribbles</a:t>
            </a:r>
          </a:p>
          <a:p>
            <a:r>
              <a:rPr lang="en-US" dirty="0" smtClean="0"/>
              <a:t>In various parts of each scribble, add the following shapes as many times as you like to make your scribbles into something recognizable.</a:t>
            </a:r>
          </a:p>
          <a:p>
            <a:r>
              <a:rPr lang="en-US" dirty="0" smtClean="0"/>
              <a:t>Do not show your productions to anyone around you.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743200" y="4191000"/>
            <a:ext cx="381000" cy="381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819400" y="5181600"/>
            <a:ext cx="381001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 flipV="1">
            <a:off x="2819401" y="5410200"/>
            <a:ext cx="381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67000" y="6324600"/>
            <a:ext cx="53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Design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038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The use of creative design loops in the production of a graphic is a process of constructive perception.</a:t>
            </a:r>
          </a:p>
          <a:p>
            <a:r>
              <a:rPr lang="en-US" dirty="0" smtClean="0"/>
              <a:t>Graphical output is best conceived not as a wish to produce a drawing; instead, it is a quest to understand a problem.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5715000" y="1676400"/>
            <a:ext cx="2292927" cy="4708566"/>
          </a:xfrm>
          <a:custGeom>
            <a:avLst/>
            <a:gdLst>
              <a:gd name="connsiteX0" fmla="*/ 3184566 w 4350327"/>
              <a:gd name="connsiteY0" fmla="*/ 4708566 h 4708566"/>
              <a:gd name="connsiteX1" fmla="*/ 1747652 w 4350327"/>
              <a:gd name="connsiteY1" fmla="*/ 4304805 h 4708566"/>
              <a:gd name="connsiteX2" fmla="*/ 571994 w 4350327"/>
              <a:gd name="connsiteY2" fmla="*/ 3604161 h 4708566"/>
              <a:gd name="connsiteX3" fmla="*/ 1759527 w 4350327"/>
              <a:gd name="connsiteY3" fmla="*/ 2689761 h 4708566"/>
              <a:gd name="connsiteX4" fmla="*/ 4003963 w 4350327"/>
              <a:gd name="connsiteY4" fmla="*/ 3236026 h 4708566"/>
              <a:gd name="connsiteX5" fmla="*/ 2032659 w 4350327"/>
              <a:gd name="connsiteY5" fmla="*/ 3817917 h 4708566"/>
              <a:gd name="connsiteX6" fmla="*/ 286987 w 4350327"/>
              <a:gd name="connsiteY6" fmla="*/ 2666011 h 4708566"/>
              <a:gd name="connsiteX7" fmla="*/ 1130135 w 4350327"/>
              <a:gd name="connsiteY7" fmla="*/ 1834738 h 4708566"/>
              <a:gd name="connsiteX8" fmla="*/ 3897085 w 4350327"/>
              <a:gd name="connsiteY8" fmla="*/ 1834738 h 4708566"/>
              <a:gd name="connsiteX9" fmla="*/ 3267693 w 4350327"/>
              <a:gd name="connsiteY9" fmla="*/ 2749138 h 4708566"/>
              <a:gd name="connsiteX10" fmla="*/ 916379 w 4350327"/>
              <a:gd name="connsiteY10" fmla="*/ 2535382 h 4708566"/>
              <a:gd name="connsiteX11" fmla="*/ 96982 w 4350327"/>
              <a:gd name="connsiteY11" fmla="*/ 1715985 h 4708566"/>
              <a:gd name="connsiteX12" fmla="*/ 631371 w 4350327"/>
              <a:gd name="connsiteY12" fmla="*/ 908463 h 4708566"/>
              <a:gd name="connsiteX13" fmla="*/ 3885210 w 4350327"/>
              <a:gd name="connsiteY13" fmla="*/ 849086 h 4708566"/>
              <a:gd name="connsiteX14" fmla="*/ 3422072 w 4350327"/>
              <a:gd name="connsiteY14" fmla="*/ 1727860 h 4708566"/>
              <a:gd name="connsiteX15" fmla="*/ 1035132 w 4350327"/>
              <a:gd name="connsiteY15" fmla="*/ 1668483 h 4708566"/>
              <a:gd name="connsiteX16" fmla="*/ 2531423 w 4350327"/>
              <a:gd name="connsiteY16" fmla="*/ 860961 h 4708566"/>
              <a:gd name="connsiteX17" fmla="*/ 2697678 w 4350327"/>
              <a:gd name="connsiteY17" fmla="*/ 124691 h 4708566"/>
              <a:gd name="connsiteX18" fmla="*/ 2685802 w 4350327"/>
              <a:gd name="connsiteY18" fmla="*/ 112816 h 4708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350327" h="4708566">
                <a:moveTo>
                  <a:pt x="3184566" y="4708566"/>
                </a:moveTo>
                <a:cubicBezTo>
                  <a:pt x="2683823" y="4598719"/>
                  <a:pt x="2183081" y="4488872"/>
                  <a:pt x="1747652" y="4304805"/>
                </a:cubicBezTo>
                <a:cubicBezTo>
                  <a:pt x="1312223" y="4120738"/>
                  <a:pt x="570015" y="3873335"/>
                  <a:pt x="571994" y="3604161"/>
                </a:cubicBezTo>
                <a:cubicBezTo>
                  <a:pt x="573973" y="3334987"/>
                  <a:pt x="1187532" y="2751117"/>
                  <a:pt x="1759527" y="2689761"/>
                </a:cubicBezTo>
                <a:cubicBezTo>
                  <a:pt x="2331522" y="2628405"/>
                  <a:pt x="3958441" y="3048000"/>
                  <a:pt x="4003963" y="3236026"/>
                </a:cubicBezTo>
                <a:cubicBezTo>
                  <a:pt x="4049485" y="3424052"/>
                  <a:pt x="2652155" y="3912919"/>
                  <a:pt x="2032659" y="3817917"/>
                </a:cubicBezTo>
                <a:cubicBezTo>
                  <a:pt x="1413163" y="3722915"/>
                  <a:pt x="437408" y="2996541"/>
                  <a:pt x="286987" y="2666011"/>
                </a:cubicBezTo>
                <a:cubicBezTo>
                  <a:pt x="136566" y="2335481"/>
                  <a:pt x="528452" y="1973284"/>
                  <a:pt x="1130135" y="1834738"/>
                </a:cubicBezTo>
                <a:cubicBezTo>
                  <a:pt x="1731818" y="1696192"/>
                  <a:pt x="3540825" y="1682338"/>
                  <a:pt x="3897085" y="1834738"/>
                </a:cubicBezTo>
                <a:cubicBezTo>
                  <a:pt x="4253345" y="1987138"/>
                  <a:pt x="3764477" y="2632364"/>
                  <a:pt x="3267693" y="2749138"/>
                </a:cubicBezTo>
                <a:cubicBezTo>
                  <a:pt x="2770909" y="2865912"/>
                  <a:pt x="1444831" y="2707574"/>
                  <a:pt x="916379" y="2535382"/>
                </a:cubicBezTo>
                <a:cubicBezTo>
                  <a:pt x="387927" y="2363190"/>
                  <a:pt x="144483" y="1987138"/>
                  <a:pt x="96982" y="1715985"/>
                </a:cubicBezTo>
                <a:cubicBezTo>
                  <a:pt x="49481" y="1444832"/>
                  <a:pt x="0" y="1052946"/>
                  <a:pt x="631371" y="908463"/>
                </a:cubicBezTo>
                <a:cubicBezTo>
                  <a:pt x="1262742" y="763980"/>
                  <a:pt x="3420093" y="712520"/>
                  <a:pt x="3885210" y="849086"/>
                </a:cubicBezTo>
                <a:cubicBezTo>
                  <a:pt x="4350327" y="985652"/>
                  <a:pt x="3897085" y="1591294"/>
                  <a:pt x="3422072" y="1727860"/>
                </a:cubicBezTo>
                <a:cubicBezTo>
                  <a:pt x="2947059" y="1864426"/>
                  <a:pt x="1183573" y="1812966"/>
                  <a:pt x="1035132" y="1668483"/>
                </a:cubicBezTo>
                <a:cubicBezTo>
                  <a:pt x="886691" y="1524000"/>
                  <a:pt x="2254332" y="1118260"/>
                  <a:pt x="2531423" y="860961"/>
                </a:cubicBezTo>
                <a:cubicBezTo>
                  <a:pt x="2808514" y="603662"/>
                  <a:pt x="2671948" y="249382"/>
                  <a:pt x="2697678" y="124691"/>
                </a:cubicBezTo>
                <a:cubicBezTo>
                  <a:pt x="2723408" y="0"/>
                  <a:pt x="2704605" y="56408"/>
                  <a:pt x="2685802" y="11281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17112818">
            <a:off x="7239000" y="6241850"/>
            <a:ext cx="304800" cy="381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05600" y="1371600"/>
            <a:ext cx="9516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Completed</a:t>
            </a:r>
          </a:p>
          <a:p>
            <a:pPr algn="ctr"/>
            <a:r>
              <a:rPr lang="en-US" sz="1100" dirty="0" smtClean="0"/>
              <a:t>Design</a:t>
            </a:r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63246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 vague concept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594360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Many alternatives considered.</a:t>
            </a:r>
            <a:endParaRPr lang="en-US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4191000" y="31242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Design improvements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0" y="3988713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Better understanding of requirements</a:t>
            </a:r>
            <a:endParaRPr lang="en-US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7543800" y="2743200"/>
            <a:ext cx="1676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Few alternatives considered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7467600" y="5131713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Better understanding of requirements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4419600" y="4495800"/>
            <a:ext cx="1676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Design improvements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/>
      <p:bldP spid="12" grpId="0"/>
      <p:bldP spid="13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Going from Concept to Visualization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600200" y="5486400"/>
            <a:ext cx="208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Concept:</a:t>
            </a:r>
            <a:endParaRPr lang="en-US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304800" y="2057400"/>
            <a:ext cx="8534400" cy="2895600"/>
            <a:chOff x="304800" y="2057400"/>
            <a:chExt cx="8534400" cy="3048000"/>
          </a:xfrm>
        </p:grpSpPr>
        <p:grpSp>
          <p:nvGrpSpPr>
            <p:cNvPr id="43" name="Group 42"/>
            <p:cNvGrpSpPr/>
            <p:nvPr/>
          </p:nvGrpSpPr>
          <p:grpSpPr>
            <a:xfrm>
              <a:off x="381000" y="2057400"/>
              <a:ext cx="8382000" cy="2925128"/>
              <a:chOff x="381000" y="2057400"/>
              <a:chExt cx="8382000" cy="2925128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4495800" y="3809999"/>
                <a:ext cx="1752600" cy="914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Arrow Connector 9"/>
              <p:cNvCxnSpPr>
                <a:endCxn id="8" idx="4"/>
              </p:cNvCxnSpPr>
              <p:nvPr/>
            </p:nvCxnSpPr>
            <p:spPr>
              <a:xfrm rot="10800000" flipV="1">
                <a:off x="5372100" y="4648199"/>
                <a:ext cx="419100" cy="76200"/>
              </a:xfrm>
              <a:prstGeom prst="straightConnector1">
                <a:avLst/>
              </a:prstGeom>
              <a:ln w="57150">
                <a:solidFill>
                  <a:srgbClr val="00B0F0"/>
                </a:solidFill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0" name="Freeform 19"/>
              <p:cNvSpPr/>
              <p:nvPr/>
            </p:nvSpPr>
            <p:spPr>
              <a:xfrm>
                <a:off x="2209800" y="2286000"/>
                <a:ext cx="1524000" cy="533400"/>
              </a:xfrm>
              <a:custGeom>
                <a:avLst/>
                <a:gdLst>
                  <a:gd name="connsiteX0" fmla="*/ 0 w 1159823"/>
                  <a:gd name="connsiteY0" fmla="*/ 0 h 338447"/>
                  <a:gd name="connsiteX1" fmla="*/ 700644 w 1159823"/>
                  <a:gd name="connsiteY1" fmla="*/ 59376 h 338447"/>
                  <a:gd name="connsiteX2" fmla="*/ 1092530 w 1159823"/>
                  <a:gd name="connsiteY2" fmla="*/ 296883 h 338447"/>
                  <a:gd name="connsiteX3" fmla="*/ 1104405 w 1159823"/>
                  <a:gd name="connsiteY3" fmla="*/ 308758 h 338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9823" h="338447">
                    <a:moveTo>
                      <a:pt x="0" y="0"/>
                    </a:moveTo>
                    <a:cubicBezTo>
                      <a:pt x="259278" y="4948"/>
                      <a:pt x="518556" y="9896"/>
                      <a:pt x="700644" y="59376"/>
                    </a:cubicBezTo>
                    <a:cubicBezTo>
                      <a:pt x="882732" y="108856"/>
                      <a:pt x="1025237" y="255319"/>
                      <a:pt x="1092530" y="296883"/>
                    </a:cubicBezTo>
                    <a:cubicBezTo>
                      <a:pt x="1159823" y="338447"/>
                      <a:pt x="1132114" y="323602"/>
                      <a:pt x="1104405" y="308758"/>
                    </a:cubicBezTo>
                  </a:path>
                </a:pathLst>
              </a:cu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24" name="Straight Arrow Connector 23"/>
              <p:cNvCxnSpPr>
                <a:stCxn id="20" idx="2"/>
              </p:cNvCxnSpPr>
              <p:nvPr/>
            </p:nvCxnSpPr>
            <p:spPr>
              <a:xfrm>
                <a:off x="3645377" y="2753894"/>
                <a:ext cx="240823" cy="217906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rot="16200000" flipH="1">
                <a:off x="4114801" y="3352802"/>
                <a:ext cx="533398" cy="380997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Freeform 25"/>
              <p:cNvSpPr/>
              <p:nvPr/>
            </p:nvSpPr>
            <p:spPr>
              <a:xfrm rot="21085956">
                <a:off x="1752600" y="3454118"/>
                <a:ext cx="2133600" cy="533400"/>
              </a:xfrm>
              <a:custGeom>
                <a:avLst/>
                <a:gdLst>
                  <a:gd name="connsiteX0" fmla="*/ 0 w 1159823"/>
                  <a:gd name="connsiteY0" fmla="*/ 0 h 338447"/>
                  <a:gd name="connsiteX1" fmla="*/ 700644 w 1159823"/>
                  <a:gd name="connsiteY1" fmla="*/ 59376 h 338447"/>
                  <a:gd name="connsiteX2" fmla="*/ 1092530 w 1159823"/>
                  <a:gd name="connsiteY2" fmla="*/ 296883 h 338447"/>
                  <a:gd name="connsiteX3" fmla="*/ 1104405 w 1159823"/>
                  <a:gd name="connsiteY3" fmla="*/ 308758 h 338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9823" h="338447">
                    <a:moveTo>
                      <a:pt x="0" y="0"/>
                    </a:moveTo>
                    <a:cubicBezTo>
                      <a:pt x="259278" y="4948"/>
                      <a:pt x="518556" y="9896"/>
                      <a:pt x="700644" y="59376"/>
                    </a:cubicBezTo>
                    <a:cubicBezTo>
                      <a:pt x="882732" y="108856"/>
                      <a:pt x="1025237" y="255319"/>
                      <a:pt x="1092530" y="296883"/>
                    </a:cubicBezTo>
                    <a:cubicBezTo>
                      <a:pt x="1159823" y="338447"/>
                      <a:pt x="1132114" y="323602"/>
                      <a:pt x="1104405" y="308758"/>
                    </a:cubicBezTo>
                  </a:path>
                </a:pathLst>
              </a:cu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27" name="Straight Arrow Connector 26"/>
              <p:cNvCxnSpPr>
                <a:stCxn id="26" idx="3"/>
              </p:cNvCxnSpPr>
              <p:nvPr/>
            </p:nvCxnSpPr>
            <p:spPr>
              <a:xfrm>
                <a:off x="3806248" y="3794536"/>
                <a:ext cx="613352" cy="345382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Freeform 31"/>
              <p:cNvSpPr/>
              <p:nvPr/>
            </p:nvSpPr>
            <p:spPr>
              <a:xfrm rot="9669112">
                <a:off x="2257043" y="4241659"/>
                <a:ext cx="2133600" cy="533400"/>
              </a:xfrm>
              <a:custGeom>
                <a:avLst/>
                <a:gdLst>
                  <a:gd name="connsiteX0" fmla="*/ 0 w 1159823"/>
                  <a:gd name="connsiteY0" fmla="*/ 0 h 338447"/>
                  <a:gd name="connsiteX1" fmla="*/ 700644 w 1159823"/>
                  <a:gd name="connsiteY1" fmla="*/ 59376 h 338447"/>
                  <a:gd name="connsiteX2" fmla="*/ 1092530 w 1159823"/>
                  <a:gd name="connsiteY2" fmla="*/ 296883 h 338447"/>
                  <a:gd name="connsiteX3" fmla="*/ 1104405 w 1159823"/>
                  <a:gd name="connsiteY3" fmla="*/ 308758 h 338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59823" h="338447">
                    <a:moveTo>
                      <a:pt x="0" y="0"/>
                    </a:moveTo>
                    <a:cubicBezTo>
                      <a:pt x="259278" y="4948"/>
                      <a:pt x="518556" y="9896"/>
                      <a:pt x="700644" y="59376"/>
                    </a:cubicBezTo>
                    <a:cubicBezTo>
                      <a:pt x="882732" y="108856"/>
                      <a:pt x="1025237" y="255319"/>
                      <a:pt x="1092530" y="296883"/>
                    </a:cubicBezTo>
                    <a:cubicBezTo>
                      <a:pt x="1159823" y="338447"/>
                      <a:pt x="1132114" y="323602"/>
                      <a:pt x="1104405" y="308758"/>
                    </a:cubicBezTo>
                  </a:path>
                </a:pathLst>
              </a:cu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8100">
                    <a:solidFill>
                      <a:schemeClr val="tx1"/>
                    </a:solidFill>
                  </a:ln>
                </a:endParaRPr>
              </a:p>
            </p:txBody>
          </p:sp>
          <p:cxnSp>
            <p:nvCxnSpPr>
              <p:cNvPr id="33" name="Straight Arrow Connector 32"/>
              <p:cNvCxnSpPr>
                <a:stCxn id="32" idx="3"/>
              </p:cNvCxnSpPr>
              <p:nvPr/>
            </p:nvCxnSpPr>
            <p:spPr>
              <a:xfrm rot="10800000">
                <a:off x="1676400" y="4216118"/>
                <a:ext cx="663282" cy="395830"/>
              </a:xfrm>
              <a:prstGeom prst="straightConnector1">
                <a:avLst/>
              </a:prstGeom>
              <a:ln w="38100">
                <a:solidFill>
                  <a:srgbClr val="00B0F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457200" y="2057400"/>
                <a:ext cx="17983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 vague concept</a:t>
                </a:r>
                <a:endParaRPr lang="en-US" dirty="0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81000" y="3581400"/>
                <a:ext cx="2438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Add marks to extend or consolidate design</a:t>
                </a:r>
                <a:endParaRPr lang="en-US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743200" y="2895600"/>
                <a:ext cx="26697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 loose scribble on paper</a:t>
                </a:r>
                <a:endParaRPr lang="en-US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096000" y="3505200"/>
                <a:ext cx="2667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Visually scan and constructively interpret the scribble.  Mentally project additions to the scribble.</a:t>
                </a:r>
                <a:endParaRPr lang="en-US" dirty="0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304800" y="5105400"/>
              <a:ext cx="853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1600200" y="595378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Chico State is a great place to learn.</a:t>
            </a:r>
            <a:endParaRPr lang="en-US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</TotalTime>
  <Words>574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Creative Meta-seeing:  Constructive Visual Thinking</vt:lpstr>
      <vt:lpstr>Constructive Visual Thinking :  Stages of the Creative Process</vt:lpstr>
      <vt:lpstr>Mental Imagery:   Pylyshyn vs. Kosslyn</vt:lpstr>
      <vt:lpstr>Mental Imagery:  Activity Theory</vt:lpstr>
      <vt:lpstr>Normal Seeing vs. Imagining</vt:lpstr>
      <vt:lpstr>Mental Imagery:  Activity Theory</vt:lpstr>
      <vt:lpstr>Are Seeing and Imagery Really Constructive?</vt:lpstr>
      <vt:lpstr>Creative Design Loops</vt:lpstr>
      <vt:lpstr>Going from Concept to Visualization</vt:lpstr>
      <vt:lpstr>Going from concept to visual design takes practice to produce and practice to apply knowledge to understand the viewer.</vt:lpstr>
    </vt:vector>
  </TitlesOfParts>
  <Company>California State University, Chico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Meta-seeing:  Constructive Visual Thinking</dc:title>
  <dc:creator>Schwartz, Neil</dc:creator>
  <cp:lastModifiedBy>Neil H Schwartz</cp:lastModifiedBy>
  <cp:revision>46</cp:revision>
  <dcterms:created xsi:type="dcterms:W3CDTF">2010-04-26T23:47:22Z</dcterms:created>
  <dcterms:modified xsi:type="dcterms:W3CDTF">2018-04-03T00:32:32Z</dcterms:modified>
</cp:coreProperties>
</file>